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9" r:id="rId6"/>
    <p:sldId id="280" r:id="rId7"/>
    <p:sldId id="285" r:id="rId8"/>
    <p:sldId id="288" r:id="rId9"/>
    <p:sldId id="287" r:id="rId10"/>
    <p:sldId id="286" r:id="rId11"/>
    <p:sldId id="283" r:id="rId12"/>
    <p:sldId id="289" r:id="rId13"/>
    <p:sldId id="282" r:id="rId14"/>
    <p:sldId id="292" r:id="rId15"/>
    <p:sldId id="291" r:id="rId16"/>
    <p:sldId id="298" r:id="rId17"/>
    <p:sldId id="293" r:id="rId18"/>
    <p:sldId id="299" r:id="rId19"/>
    <p:sldId id="290" r:id="rId20"/>
    <p:sldId id="294" r:id="rId21"/>
    <p:sldId id="297" r:id="rId22"/>
    <p:sldId id="295" r:id="rId23"/>
    <p:sldId id="296" r:id="rId24"/>
    <p:sldId id="284" r:id="rId25"/>
    <p:sldId id="278" r:id="rId2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00" autoAdjust="0"/>
  </p:normalViewPr>
  <p:slideViewPr>
    <p:cSldViewPr snapToGrid="0">
      <p:cViewPr varScale="1">
        <p:scale>
          <a:sx n="79" d="100"/>
          <a:sy n="79" d="100"/>
        </p:scale>
        <p:origin x="854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6FD1A9-AA27-4948-BCD8-B001FF2909B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2022/11/23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818C5E9-5966-460E-861F-1663B2AAAED6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25628-3A68-42F4-BA86-9818179531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969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2572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原本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release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比較沒包裝，大大降低了可讀性、可維護性，我們將每個步驟包成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function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，使得需要的人可以更快的看懂、改寫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2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原本的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release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將許多參數都寫死，導致整體使用上的彈性限制很多，舉例來說我們可能需要嘗試不同的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k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值，輸入不同的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，如果是原本的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，就需要再自己去改寫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裡面的變數值，存檔，再執行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lvl="1" indent="0"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因此，我們透過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argparse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這個套件，使得我們可以在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CMD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下指令時，就可以設定我們要的參數，像是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python main.py --k 3 --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datapath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SensorsDataSet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\23_0600.csv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，就不需要再重新改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、存檔、執行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475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Cluter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結果圖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左為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release 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的結果，右為我們的結果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  <a:p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每個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sensor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的資料被分到的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cluster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與我們相同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64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Cluter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結果圖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左為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release code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的結果，右為我們的結果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  <a:p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每個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sensor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的資料被分到的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cluster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與我們相同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4302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0469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749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1309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20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182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風速、溫度、相對溼度、氣壓、能見度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分類地區的天氣種類 使用非監督式的方法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還可以用來偵測有沒有故障的感測器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paper</a:t>
            </a:r>
            <a:r>
              <a:rPr lang="zh-TW" altLang="en-US" dirty="0"/>
              <a:t>提供的</a:t>
            </a:r>
            <a:r>
              <a:rPr lang="en-US" altLang="zh-TW" dirty="0"/>
              <a:t>dataset</a:t>
            </a:r>
            <a:r>
              <a:rPr lang="zh-TW" altLang="en-US" dirty="0"/>
              <a:t>和台灣公開的</a:t>
            </a:r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11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這篇論文主要的貢獻是在天氣分群上驗證這個架構是對</a:t>
            </a:r>
            <a:r>
              <a:rPr lang="en-US" altLang="zh-TW" dirty="0"/>
              <a:t>IOT analytic</a:t>
            </a:r>
            <a:r>
              <a:rPr lang="zh-TW" altLang="en-US" dirty="0"/>
              <a:t> </a:t>
            </a:r>
            <a:r>
              <a:rPr lang="en-US" altLang="zh-TW" dirty="0"/>
              <a:t>framework</a:t>
            </a:r>
            <a:r>
              <a:rPr lang="zh-TW" altLang="en-US" dirty="0"/>
              <a:t>有用的，像是交通系統、金融應用、智能電網，但我們覺得這篇論文應該花多一點篇幅在異常檢測上，會有比較大的幫助，而這個論文整個框架其實適合用來使用在</a:t>
            </a:r>
            <a:r>
              <a:rPr lang="en-US" altLang="zh-TW" dirty="0"/>
              <a:t>IOT sensors</a:t>
            </a:r>
            <a:r>
              <a:rPr lang="zh-TW" altLang="en-US" dirty="0"/>
              <a:t>的異常檢測上，因為我們認為他花太多篇幅在敘述分群的結果上，但我們認為這篇最有用的是在異常檢測的應用上，因為天氣分群可能在地理方面已經被研究的很透徹了，所以可能這個天氣分群沒辦法對日常生活有任何幫助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21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325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數據採集層負責從傳感器採集數據，或者數據集可以批量加載到框架中。該層不負責解析或評估數據。數據採集層獲取數據後，將數據傳送到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ETL(extract, transform, load)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層。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ETL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層解析數據，生成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RDF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（資源描述框架）格式的語義註釋數據。然後將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RDF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格式的文件用於語義規則推理，然後將數據對像用於學習層。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對於大數據存儲，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NoSql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數據庫用於存儲傳感器數據。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語義規則推理層根據規則處理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RDF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數據並產生推斷數據。包含生成的物聯網數據的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CSV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（逗號分隔值）文件被傳輸到學習層。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學習層對輸入數據進行預處理，提取相關特徵並應用機器學習方法。然後機器學習算法在分佈式計算機服務器中並行運行，以更快的方式處理大數據。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最後一層是動作層，負責評估學習層產生的結果。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497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在數據採集層，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Linked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SensorData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和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LinkedObservationData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是通過批量加載的方式獲得的。然後，將獲取的數據直接傳輸到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ETL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層進行進一步處理。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belongs to 3CLO3 sensor. Sensor name, altitude(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高度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), latitude(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緯度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 and longitude(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經度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 values can be obtained easily from this RDF notation.</a:t>
            </a: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belongs to 3CLO3 sensor. the feature name is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MeasureData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, it is taken at 23 August 2005, 17:20 PM. Its value is 300.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所有其他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feature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都使用相同的符號，因此可以使用我們用於解析過程的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regular expression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輕鬆獲得。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582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剛剛介紹的框架中的</a:t>
            </a:r>
            <a:r>
              <a:rPr lang="en-US" altLang="zh-TW" dirty="0"/>
              <a:t>semantic rule reasoning</a:t>
            </a:r>
            <a:r>
              <a:rPr lang="zh-TW" altLang="en-US" dirty="0"/>
              <a:t> </a:t>
            </a:r>
            <a:r>
              <a:rPr lang="en-US" altLang="zh-TW" dirty="0"/>
              <a:t>layer</a:t>
            </a:r>
            <a:r>
              <a:rPr lang="zh-TW" altLang="en-US" dirty="0"/>
              <a:t>和</a:t>
            </a:r>
            <a:r>
              <a:rPr lang="en-US" altLang="zh-TW" dirty="0"/>
              <a:t>action layer</a:t>
            </a:r>
            <a:r>
              <a:rPr lang="zh-TW" altLang="en-US" dirty="0"/>
              <a:t>目前還在開發中所以在天氣預測中只使用了這三層的架構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5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037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164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7821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當可見性被用作唯一的顯著特徵時，數據的 </a:t>
            </a:r>
            <a:r>
              <a:rPr lang="en-US" altLang="zh-TW" dirty="0"/>
              <a:t>2-3-4 </a:t>
            </a:r>
            <a:r>
              <a:rPr lang="zh-TW" altLang="en-US" dirty="0"/>
              <a:t>聚類沒有提供有意義的結果。 這可能是因為能見度作為天氣分析的一個特徵缺乏重要性，或者 </a:t>
            </a:r>
            <a:r>
              <a:rPr lang="en-US" altLang="zh-TW" dirty="0"/>
              <a:t>2005 </a:t>
            </a:r>
            <a:r>
              <a:rPr lang="zh-TW" altLang="en-US" dirty="0"/>
              <a:t>年 </a:t>
            </a:r>
            <a:r>
              <a:rPr lang="en-US" altLang="zh-TW" dirty="0"/>
              <a:t>8 </a:t>
            </a:r>
            <a:r>
              <a:rPr lang="zh-TW" altLang="en-US" dirty="0"/>
              <a:t>月 </a:t>
            </a:r>
            <a:r>
              <a:rPr lang="en-US" altLang="zh-TW" dirty="0"/>
              <a:t>29 </a:t>
            </a:r>
            <a:r>
              <a:rPr lang="zh-TW" altLang="en-US" dirty="0"/>
              <a:t>日拍攝的特定快照不夠。 如果快照是在不同的季節拍攝的，則可能會獲得更好的結果，或者至少獲得一些與眾不同的特徵，即在冬季或雨季，能見度可能是一個更重要的因素。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當我們觀察壓力數據時，發現大多數傳感器都有缺失值，因此更難以分析結果。 然而，即使缺乏數據，現有結果仍然與通過其他特徵選擇形成的地理區域一致。 （圖 </a:t>
            </a:r>
            <a:r>
              <a:rPr lang="en-US" altLang="zh-TW" dirty="0"/>
              <a:t>9 - </a:t>
            </a:r>
            <a:r>
              <a:rPr lang="zh-TW" altLang="en-US" dirty="0"/>
              <a:t>只有 </a:t>
            </a:r>
            <a:r>
              <a:rPr lang="en-US" altLang="zh-TW" dirty="0"/>
              <a:t>2-cluster </a:t>
            </a:r>
            <a:r>
              <a:rPr lang="zh-TW" altLang="en-US" dirty="0"/>
              <a:t>就足夠了）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70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EE05C45-8EB5-41B2-9B41-7B2BD9B7DEEC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7D0BD1-4150-488B-822D-FAA2ED87235F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917129-5C2D-48BD-8F9D-5DD9AA52C80B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7" name="直線接點​​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959E9-D711-4141-BC84-15DB177AD95C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A3C890-8623-4A1C-947B-A864EC59C0DD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E9075-3447-4FD3-8BC9-6412CF8C5B41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F9BBEE5-55F8-45A3-AB6C-9C6112BE0C32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AE714-2E29-46F3-9C77-12416C9543F5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7B25F-C5C5-4940-9B93-C7969EB742CA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BDAB7-BD48-40B7-93E5-DE7F01A31190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DDE7C-E999-47D2-A35D-EE2C20E3497B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2E2503-8843-448F-B01E-FCD9BA586A1F}" type="datetime1">
              <a:rPr lang="zh-TW" altLang="en-US" noProof="0" smtClean="0"/>
              <a:t>2022/11/23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7" name="直線接點​​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wb.gov.tw/dataset/observation?page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21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8258150&amp;tag=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3567" y="3201344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77418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Member: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M11152025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陳彥合    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M11115015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廖唯任</a:t>
            </a:r>
            <a:endParaRPr lang="en-US" altLang="zh-TW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M11115021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蘇峻緯    </a:t>
            </a:r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M11115043</a:t>
            </a:r>
            <a:r>
              <a:rPr lang="zh-TW" alt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何亮牖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F795C3-D65A-490D-B754-1A6BA532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522" y="1726657"/>
            <a:ext cx="4981050" cy="4870085"/>
          </a:xfrm>
        </p:spPr>
      </p:pic>
    </p:spTree>
    <p:extLst>
      <p:ext uri="{BB962C8B-B14F-4D97-AF65-F5344CB8AC3E}">
        <p14:creationId xmlns:p14="http://schemas.microsoft.com/office/powerpoint/2010/main" val="156103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C90CA60-6C1E-413D-B633-DD4C5B776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7651" y="2308788"/>
            <a:ext cx="9156698" cy="3737428"/>
          </a:xfrm>
        </p:spPr>
      </p:pic>
    </p:spTree>
    <p:extLst>
      <p:ext uri="{BB962C8B-B14F-4D97-AF65-F5344CB8AC3E}">
        <p14:creationId xmlns:p14="http://schemas.microsoft.com/office/powerpoint/2010/main" val="188715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0613CA72-FB23-4B31-8D4C-5D08614DFEAE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Steps.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Data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 (K-MEANS)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endParaRPr lang="en-US" altLang="zh-TW" sz="28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D7DA89F-CE95-41B1-A849-7D552F1A6EF2}"/>
              </a:ext>
            </a:extLst>
          </p:cNvPr>
          <p:cNvGrpSpPr/>
          <p:nvPr/>
        </p:nvGrpSpPr>
        <p:grpSpPr>
          <a:xfrm>
            <a:off x="6673940" y="2084832"/>
            <a:ext cx="4167960" cy="3508359"/>
            <a:chOff x="6673940" y="2084832"/>
            <a:chExt cx="4167960" cy="3508359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B0538E0-1394-4984-9E30-21573E8B2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940" y="208483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36E9B991-6995-4F80-9C8E-C4EA9D151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900" y="208483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36A8CE8-B5BE-46D5-B544-5DE397A58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900" y="415319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7816B28A-CD7F-450A-974A-72C924DB0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940" y="415319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9D58E146-ABA7-4564-B81E-F6590D1F29C9}"/>
                </a:ext>
              </a:extLst>
            </p:cNvPr>
            <p:cNvSpPr/>
            <p:nvPr/>
          </p:nvSpPr>
          <p:spPr>
            <a:xfrm>
              <a:off x="8268716" y="2562516"/>
              <a:ext cx="978408" cy="48463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FAD0ADD6-4EBF-4465-9823-ED83D45F216D}"/>
                </a:ext>
              </a:extLst>
            </p:cNvPr>
            <p:cNvSpPr/>
            <p:nvPr/>
          </p:nvSpPr>
          <p:spPr>
            <a:xfrm flipH="1">
              <a:off x="8268716" y="4630875"/>
              <a:ext cx="978408" cy="48463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BB17A125-06AA-40D8-924E-C7B2A92E9E1B}"/>
                </a:ext>
              </a:extLst>
            </p:cNvPr>
            <p:cNvSpPr/>
            <p:nvPr/>
          </p:nvSpPr>
          <p:spPr>
            <a:xfrm rot="16200000" flipH="1">
              <a:off x="9874251" y="3663226"/>
              <a:ext cx="495298" cy="484632"/>
            </a:xfrm>
            <a:prstGeom prst="rightArrow">
              <a:avLst>
                <a:gd name="adj1" fmla="val 50000"/>
                <a:gd name="adj2" fmla="val 4528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97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C2FC4ED9-F9A2-495D-B325-B789D30139D1}"/>
              </a:ext>
            </a:extLst>
          </p:cNvPr>
          <p:cNvSpPr txBox="1">
            <a:spLocks/>
          </p:cNvSpPr>
          <p:nvPr/>
        </p:nvSpPr>
        <p:spPr>
          <a:xfrm>
            <a:off x="1176528" y="24384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of release code in github:</a:t>
            </a:r>
            <a:r>
              <a:rPr lang="zh-TW" altLang="en-US" sz="2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言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code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 readability</a:t>
            </a:r>
          </a:p>
          <a:p>
            <a:pPr lvl="5">
              <a:buFont typeface="+mj-lt"/>
              <a:buAutoNum type="arabicPeriod"/>
            </a:pP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to</a:t>
            </a:r>
            <a:r>
              <a:rPr lang="en-US" altLang="zh-TW" sz="32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83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B3F5744-569F-4DBF-82F1-9241C1D1F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69" y="2661620"/>
            <a:ext cx="5666373" cy="2549007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178139-C182-44F8-B4F1-1CE1FFBB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4" y="2238468"/>
            <a:ext cx="6075917" cy="32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6F8495-8897-4079-8D6A-F9BCBA0A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15" y="2084832"/>
            <a:ext cx="10062057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F93650B-8745-4D32-9ECE-D459BA8D6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8038" y="2916877"/>
            <a:ext cx="9675923" cy="3712584"/>
          </a:xfr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ACB2E6-1FD4-4F1A-A59C-A95A5EC1D788}"/>
              </a:ext>
            </a:extLst>
          </p:cNvPr>
          <p:cNvSpPr txBox="1"/>
          <p:nvPr/>
        </p:nvSpPr>
        <p:spPr>
          <a:xfrm>
            <a:off x="1024128" y="1944914"/>
            <a:ext cx="8003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Experiment result: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0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25A704-BB77-4EA3-8E51-DCAEECF2B080}"/>
              </a:ext>
            </a:extLst>
          </p:cNvPr>
          <p:cNvSpPr txBox="1"/>
          <p:nvPr/>
        </p:nvSpPr>
        <p:spPr>
          <a:xfrm>
            <a:off x="635871" y="6088118"/>
            <a:ext cx="1010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6B9F2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 tooltip="https://opendata.cwb.gov.tw/dataset/observation?page=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https://opendata.cwb.gov.tw/dataset/observation?page=1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9128348-E045-47E7-837E-32243AEC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09" y="2262199"/>
            <a:ext cx="11060068" cy="95263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BF9FB90-82A0-40DC-AF6E-59F22C79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09" y="3980251"/>
            <a:ext cx="1106006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2B88FD-3B57-42EA-B788-9E0080AC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23" y="1668925"/>
            <a:ext cx="3974964" cy="51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08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CAB321-5B89-47E5-B74F-4542CC93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57" y="1681382"/>
            <a:ext cx="2668572" cy="50434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E15A2C-B29C-40D9-A60D-7CAE82CA6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5674"/>
            <a:ext cx="5477639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3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961B8-44D7-4F5F-ADC6-34B742FF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15FBA5-FE47-4BD5-96DA-E36296FED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Introduction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Implementation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Application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Conclusion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D54F6-A8F5-4980-B6AE-403A1B60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11B005-5800-48AB-A83F-D7400019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80" y="1835345"/>
            <a:ext cx="8486121" cy="4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8E3671-66B9-4B92-A1CA-2DD1F597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DDC386-E351-4BBA-8244-D85B4E71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116787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Our opinion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 The framework of this paper is suitable for anomaly detection </a:t>
            </a:r>
          </a:p>
          <a:p>
            <a:pPr marL="128016" lvl="1" indent="0">
              <a:buNone/>
            </a:pPr>
            <a:endParaRPr lang="en-US" altLang="zh-TW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Result discussion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If we want to implement this reference for  weather sensor anomaly detection, there are some assumptions 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Future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 Automate the anomaly detection process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7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8F5F4-AD54-4EFB-B8AF-B7C7E1D3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543AC-6981-4BA3-94A6-0500DDD3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8" y="2311400"/>
            <a:ext cx="9322139" cy="402336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https://ieeexplore.ieee.org/stamp/stamp.jsp?tp=&amp;arnumber=8258150&amp;tag=1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356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705C4-EF33-4A08-99F0-119FDB0C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6785CA-A702-498E-8FB6-A789BE4B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Weather data IoT analytic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Implement weather clustering and sensor anomaly detection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Implement the paper by Using dataset of paper provided and Taiwan public dataset 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944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342FC-0DDB-41D5-9665-BC7AA6DD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0BE21-84DC-4FB5-94A3-2626A4E1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866776"/>
            <a:ext cx="5693793" cy="45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342FC-0DDB-41D5-9665-BC7AA6DD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B0F62A-4E92-46D0-8E61-9943698A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08" y="2386644"/>
            <a:ext cx="4996524" cy="11851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797FE-7C45-40A6-A94C-C8AA51117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408" y="4641756"/>
            <a:ext cx="5644104" cy="13122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D5DEA03-FB6F-4457-AB3B-15E19894284A}"/>
              </a:ext>
            </a:extLst>
          </p:cNvPr>
          <p:cNvSpPr txBox="1"/>
          <p:nvPr/>
        </p:nvSpPr>
        <p:spPr>
          <a:xfrm>
            <a:off x="1783540" y="1920326"/>
            <a:ext cx="4932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TW" sz="22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xample of </a:t>
            </a:r>
            <a:r>
              <a:rPr lang="en-US" altLang="zh-TW" sz="2200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LinkedSensorData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F21786-0B4B-421A-8F2D-E27CABDA1FDD}"/>
              </a:ext>
            </a:extLst>
          </p:cNvPr>
          <p:cNvSpPr txBox="1"/>
          <p:nvPr/>
        </p:nvSpPr>
        <p:spPr>
          <a:xfrm>
            <a:off x="1783539" y="4096555"/>
            <a:ext cx="5386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TW" sz="22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xample of </a:t>
            </a:r>
            <a:r>
              <a:rPr lang="en-US" altLang="zh-TW" sz="2200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LinkedObservationData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8F8441-4AB7-4FC0-8024-5D942BA5E2EA}"/>
              </a:ext>
            </a:extLst>
          </p:cNvPr>
          <p:cNvSpPr txBox="1"/>
          <p:nvPr/>
        </p:nvSpPr>
        <p:spPr>
          <a:xfrm>
            <a:off x="1783540" y="6128681"/>
            <a:ext cx="6333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All other features uses same notation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866D5-1827-48AB-8E19-888E90E5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A2890F-5307-4990-AC1B-94C5A1CFF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2186" y="2286000"/>
            <a:ext cx="8163765" cy="4022725"/>
          </a:xfrm>
        </p:spPr>
      </p:pic>
    </p:spTree>
    <p:extLst>
      <p:ext uri="{BB962C8B-B14F-4D97-AF65-F5344CB8AC3E}">
        <p14:creationId xmlns:p14="http://schemas.microsoft.com/office/powerpoint/2010/main" val="415885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D61B-8DB5-4339-94E7-29406E2A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07A53E-847F-425B-91D4-CA21C8FE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64" y="1778466"/>
            <a:ext cx="6219536" cy="48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318E3-3618-4ECD-9777-EE4F7145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E68E83-D89F-40ED-A0D0-794D167C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70" y="2988535"/>
            <a:ext cx="4766429" cy="32175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3EF9E7A-724B-4ABF-87C1-268DE6061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80" y="2782837"/>
            <a:ext cx="4822920" cy="39806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149CE6-6B97-42A3-B018-A49E8548B914}"/>
              </a:ext>
            </a:extLst>
          </p:cNvPr>
          <p:cNvSpPr txBox="1"/>
          <p:nvPr/>
        </p:nvSpPr>
        <p:spPr>
          <a:xfrm>
            <a:off x="863601" y="2033724"/>
            <a:ext cx="9720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Using Air temperature</a:t>
            </a:r>
            <a:r>
              <a:rPr lang="zh-TW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relative humidity</a:t>
            </a:r>
            <a:r>
              <a:rPr lang="zh-TW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TW" sz="2200" dirty="0">
                <a:latin typeface="Calibri" panose="020F0502020204030204" pitchFamily="34" charset="0"/>
                <a:cs typeface="Calibri" panose="020F0502020204030204" pitchFamily="34" charset="0"/>
              </a:rPr>
              <a:t>wind speed to cluster</a:t>
            </a:r>
            <a:endParaRPr lang="zh-TW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09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318E3-3618-4ECD-9777-EE4F7145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EF9E7A-724B-4ABF-87C1-268DE606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58" y="585216"/>
            <a:ext cx="4822920" cy="39806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CC2932-BF10-4882-ACDD-BCB969B53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968" y="4773169"/>
            <a:ext cx="8707232" cy="19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87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整體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87_TF22378848.potx" id="{35EE906A-EDD5-472E-B143-3EAC3EA7BF62}" vid="{597AE59B-CAF2-4F45-90E8-B121C6FDD94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整體設計</Template>
  <TotalTime>472</TotalTime>
  <Words>1099</Words>
  <Application>Microsoft Office PowerPoint</Application>
  <PresentationFormat>寬螢幕</PresentationFormat>
  <Paragraphs>110</Paragraphs>
  <Slides>22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-apple-system</vt:lpstr>
      <vt:lpstr>Microsoft JhengHei UI</vt:lpstr>
      <vt:lpstr>Arial</vt:lpstr>
      <vt:lpstr>Calibri</vt:lpstr>
      <vt:lpstr>Times New Roman</vt:lpstr>
      <vt:lpstr>Tw Cen MT</vt:lpstr>
      <vt:lpstr>Wingdings</vt:lpstr>
      <vt:lpstr>Wingdings 3</vt:lpstr>
      <vt:lpstr>整體</vt:lpstr>
      <vt:lpstr>AIOT Final Project</vt:lpstr>
      <vt:lpstr>Outline</vt:lpstr>
      <vt:lpstr>Introduction 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implementation</vt:lpstr>
      <vt:lpstr>implementation</vt:lpstr>
      <vt:lpstr>implementation</vt:lpstr>
      <vt:lpstr>implementation</vt:lpstr>
      <vt:lpstr>implementation</vt:lpstr>
      <vt:lpstr>application</vt:lpstr>
      <vt:lpstr>application</vt:lpstr>
      <vt:lpstr>application</vt:lpstr>
      <vt:lpstr>application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 Final Project</dc:title>
  <dc:creator>Jim</dc:creator>
  <cp:lastModifiedBy>彥合 陳</cp:lastModifiedBy>
  <cp:revision>35</cp:revision>
  <dcterms:created xsi:type="dcterms:W3CDTF">2022-11-21T12:09:46Z</dcterms:created>
  <dcterms:modified xsi:type="dcterms:W3CDTF">2022-11-23T07:57:35Z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